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Helvetica Neue"/>
      <p:regular r:id="rId37"/>
      <p:bold r:id="rId38"/>
      <p:italic r:id="rId39"/>
      <p:boldItalic r:id="rId40"/>
    </p:embeddedFont>
    <p:embeddedFont>
      <p:font typeface="Century Gothic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.fntdata"/><Relationship Id="rId41" Type="http://schemas.openxmlformats.org/officeDocument/2006/relationships/font" Target="fonts/CenturyGothic-regular.fntdata"/><Relationship Id="rId22" Type="http://schemas.openxmlformats.org/officeDocument/2006/relationships/slide" Target="slides/slide17.xml"/><Relationship Id="rId44" Type="http://schemas.openxmlformats.org/officeDocument/2006/relationships/font" Target="fonts/CenturyGothic-boldItalic.fntdata"/><Relationship Id="rId21" Type="http://schemas.openxmlformats.org/officeDocument/2006/relationships/slide" Target="slides/slide16.xml"/><Relationship Id="rId43" Type="http://schemas.openxmlformats.org/officeDocument/2006/relationships/font" Target="fonts/CenturyGothic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f97067bf6_0_5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1ff97067bf6_0_5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1ff97067bf6_0_5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a652522a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1a652522a1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1a652522a1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63dfb0914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d63dfb0914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d63dfb0914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a652522a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1a652522a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1a652522a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631f42cca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d631f42cca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d631f42cca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a652522a1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1a652522a1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1a652522a1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631f42cca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d631f42cca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d631f42cca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63dfb091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d63dfb091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d63dfb0914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a652522a1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1a652522a1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1a652522a1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a652522a1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1a652522a1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1a652522a1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63dfb0914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d63dfb0914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d63dfb0914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484d598d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d484d598d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2d484d598de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63dfb0914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d63dfb0914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d63dfb0914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63dfb0914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d63dfb0914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d63dfb0914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63dfb0914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d63dfb0914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d63dfb0914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63dfb0914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d63dfb0914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d63dfb0914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63dfb0914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d63dfb0914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d63dfb0914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a652522a1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1a652522a1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1a652522a1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63dfb0914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d63dfb0914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2d63dfb0914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63ea18d6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d63ea18d6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d63ea18d6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63ea18d6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d63ea18d6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d63ea18d61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484d598de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d484d598de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d484d598de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2a8bd444c_0_15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202a8bd444c_0_15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02a8bd444c_0_15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484d598de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d484d598de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d484d598de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484d598de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d484d598de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d484d598de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631f42cc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d631f42cc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d631f42cc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a652522a1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1a652522a1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1a652522a1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a652522a1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1a652522a1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1a652522a1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a652522a1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1a652522a1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1a652522a1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631f42cca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d631f42cca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d631f42cca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631f42cca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d631f42cca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d631f42cca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gFRiuPNjZWqME_yvRwsJrhxcRKx5I3Yb/view" TargetMode="External"/><Relationship Id="rId5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ZniDPXkubr2bcivkCC5_PFBbNHJ1tVy6/view" TargetMode="External"/><Relationship Id="rId5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QL8IVLrkPHL1-x1P7B3KNNPzYp9z3BcK/view" TargetMode="External"/><Relationship Id="rId5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s7UWBD46z3ZPJABJAjAXV9VQF2EdWxo7/view" TargetMode="External"/><Relationship Id="rId5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9homUpj-q1ODLB4qo0I_d8An4wBB8289/view" TargetMode="External"/><Relationship Id="rId5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hyperlink" Target="https://github.com/MobSF/Mobile-Security-Framework-MobSF" TargetMode="External"/><Relationship Id="rId5" Type="http://schemas.openxmlformats.org/officeDocument/2006/relationships/hyperlink" Target="https://github.com/MobSF/mobsfscan" TargetMode="External"/><Relationship Id="rId6" Type="http://schemas.openxmlformats.org/officeDocument/2006/relationships/hyperlink" Target="https://github.com/dineshshetty/Android-InsecureBankv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hyperlink" Target="https://parad0x-0xff.github.io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226275" y="2536650"/>
            <a:ext cx="1442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4375"/>
              <a:buFont typeface="Arial"/>
              <a:buNone/>
            </a:pPr>
            <a:r>
              <a:rPr b="1" lang="en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b="1"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2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75" y="1602759"/>
            <a:ext cx="9143999" cy="193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SAST vs DAST vs API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a woman wearing glasses is making a funny face and saying achei que ia ter mais polemica . (Provided by Tenor)"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988" y="754002"/>
            <a:ext cx="6466025" cy="36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SAST vs DAST vs API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57450" y="775850"/>
            <a:ext cx="31128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No universo mobile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702000" y="1914750"/>
            <a:ext cx="7740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Nenhum SAST é DAST, mas todo DAST é um SAST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406450" y="2948400"/>
            <a:ext cx="43311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Request em API não é DAST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Open Source Tools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63" y="792437"/>
            <a:ext cx="4071174" cy="13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9750" y="720725"/>
            <a:ext cx="1867850" cy="18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525" y="2461600"/>
            <a:ext cx="2165950" cy="15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450" y="2283800"/>
            <a:ext cx="2926025" cy="9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3982" y="3122375"/>
            <a:ext cx="3239467" cy="15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Open Source Tools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651" y="603551"/>
            <a:ext cx="7461449" cy="41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SAST scan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740700" y="2249850"/>
            <a:ext cx="7662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</a:rPr>
              <a:t>TALK IS CHEAP SHOW ME THE CODE</a:t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SAST scan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5" name="Google Shape;175;p27" title="SAST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type="ctrTitle"/>
          </p:nvPr>
        </p:nvSpPr>
        <p:spPr>
          <a:xfrm>
            <a:off x="0" y="37750"/>
            <a:ext cx="89940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Inter-process  communication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236500" y="1007025"/>
            <a:ext cx="4335600" cy="3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Scan de API não é DAST mobile, porém, entretanto, todavia faz parte do pacote e com certeza faz sentido ser testada.</a:t>
            </a:r>
            <a:endParaRPr b="1" sz="16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 Android e no IOS existem formas de internas de comunicaç</a:t>
            </a: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ões que os aplicativos utilizam para transferir e compartilhar informações entre si.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4833200" y="1522125"/>
            <a:ext cx="3480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Por exemplo: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-"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IOS: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-"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Universal Links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-"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Android: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-"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 Links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825" y="603550"/>
            <a:ext cx="6174342" cy="45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>
            <p:ph type="ctrTitle"/>
          </p:nvPr>
        </p:nvSpPr>
        <p:spPr>
          <a:xfrm>
            <a:off x="0" y="37750"/>
            <a:ext cx="89940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Inter-process  communication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3285300" y="708800"/>
            <a:ext cx="680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API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4682850" y="1756075"/>
            <a:ext cx="1102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Activities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4682850" y="2853125"/>
            <a:ext cx="2319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Broadcast Receivers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2465550" y="3634275"/>
            <a:ext cx="2319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Content providers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5295000" y="4247100"/>
            <a:ext cx="1448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Services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2878775" y="2318725"/>
            <a:ext cx="2319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Deep Links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Pipeline Demo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3143400" y="2248500"/>
            <a:ext cx="285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Hands ON!!!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Insecure Storage scan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703050" y="1685100"/>
            <a:ext cx="77379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80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É uma prática comum de mercado armazenar informações locais em dispositivos móveis para evitar excesso de requisições para o backend.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60475" y="46475"/>
            <a:ext cx="30228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0475" y="847625"/>
            <a:ext cx="5462700" cy="43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1 - DevSecOps vs SSDLC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2 -  SAST vs DAST vs API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  - Open Source Tools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4 - SAST scan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5 - Inter-process communication</a:t>
            </a:r>
            <a:endParaRPr b="1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6 - API Scan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6 - Insecure Storage scan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7 - Exported components scan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8 - Conclus</a:t>
            </a:r>
            <a:r>
              <a:rPr b="1" lang="en">
                <a:solidFill>
                  <a:schemeClr val="dk1"/>
                </a:solidFill>
              </a:rPr>
              <a:t>ão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700" y="727375"/>
            <a:ext cx="3688750" cy="3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Insecure Storage scan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p32" title="No_insecure_storage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API Scan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300" y="804575"/>
            <a:ext cx="4784600" cy="32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47900" y="804575"/>
            <a:ext cx="42144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Foi utilizada uma conexão ssh para acessar o dispositivo mobile, realizar algumas ações de login e configurações no App.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47900" y="2470300"/>
            <a:ext cx="42144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As ações de navegação foram automatizada utilizando ADB e logo em seguida as requisições foram acessadas via BurpSuite para realizar o scan.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API Scan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0" name="Google Shape;240;p34" title="API_Scan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Insecure Storage scan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1234050" y="1230750"/>
            <a:ext cx="6675900" cy="26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Uma vez que foi realizada a navegação no app, feito o login, configurações e realizado a troca de senha. </a:t>
            </a:r>
            <a:br>
              <a:rPr lang="en" sz="2400">
                <a:solidFill>
                  <a:schemeClr val="dk1"/>
                </a:solidFill>
              </a:rPr>
            </a:b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Vale realizar novamente o scan para analisar o armazenamento do aplicativo procurando por dados armazenados.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Insecure Storage scan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Google Shape;256;p36" title="Insecure_storage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>
            <p:ph type="ctrTitle"/>
          </p:nvPr>
        </p:nvSpPr>
        <p:spPr>
          <a:xfrm>
            <a:off x="0" y="37750"/>
            <a:ext cx="8898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Exported components scan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27600" y="1285200"/>
            <a:ext cx="88431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Todos os tipos de componentes exportados podem ser acessados por aplicações terceiras instaladas no dispositivo e via ADB no caso do Android.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Aqui é ponto onde SAST e DAST se cruzam uma vez que um componente exportado por si só não representa uma falha e sim uma superfície de ataque.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>
            <p:ph type="ctrTitle"/>
          </p:nvPr>
        </p:nvSpPr>
        <p:spPr>
          <a:xfrm>
            <a:off x="0" y="37750"/>
            <a:ext cx="8898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Exported components scan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2" name="Google Shape;272;p38" title="Exported_Activity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>
            <p:ph type="ctrTitle"/>
          </p:nvPr>
        </p:nvSpPr>
        <p:spPr>
          <a:xfrm>
            <a:off x="0" y="37750"/>
            <a:ext cx="8898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Conclusão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917850" y="1755150"/>
            <a:ext cx="73083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 que tange os aplicativos móveis em pipeline vimos hoje que é preciso criar scripts personalizados para o seu ambiente, utilizar a junção de SAST e DAST para obter resultados melhores, mais precisos e que com uma pipeline, ferramentas open sources e criatividade você consegue realizar ótimos scans em seus aplicativos.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>
            <p:ph type="ctrTitle"/>
          </p:nvPr>
        </p:nvSpPr>
        <p:spPr>
          <a:xfrm>
            <a:off x="0" y="37750"/>
            <a:ext cx="88983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Conclusão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795000" y="1755150"/>
            <a:ext cx="73083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É mais importante criar uma cultura de DevSecOps em sua empresa com ferramentas mais "simples", ter definido todo o processo do ciclo de desenvolvimento seguro de ponta a ponta antes de pensar em comprar ferramentas de mercado e n</a:t>
            </a:r>
            <a:r>
              <a:rPr lang="en" sz="1800">
                <a:solidFill>
                  <a:schemeClr val="dk1"/>
                </a:solidFill>
              </a:rPr>
              <a:t>ão conseguir utilizar todo o seu </a:t>
            </a:r>
            <a:r>
              <a:rPr lang="en" sz="1800">
                <a:solidFill>
                  <a:schemeClr val="dk1"/>
                </a:solidFill>
              </a:rPr>
              <a:t>potencial</a:t>
            </a:r>
            <a:r>
              <a:rPr lang="en" sz="1800">
                <a:solidFill>
                  <a:schemeClr val="dk1"/>
                </a:solidFill>
              </a:rPr>
              <a:t> pois não existe um fluxo definido e nem a cultura.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Referências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935100" y="1999950"/>
            <a:ext cx="72738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https://github.com/MobSF/Mobile-Security-Framework-MobSF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https://github.com/MobSF/mobsfscan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u="sng">
                <a:solidFill>
                  <a:schemeClr val="hlink"/>
                </a:solidFill>
                <a:hlinkClick r:id="rId6"/>
              </a:rPr>
              <a:t>https://github.com/dineshshetty/Android-InsecureBankv2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100" y="722650"/>
            <a:ext cx="4257901" cy="44208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984200" y="817050"/>
            <a:ext cx="4514700" cy="32784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2700" u="none" cap="none" strike="noStrike">
                <a:solidFill>
                  <a:srgbClr val="FF0000"/>
                </a:solidFill>
              </a:rPr>
              <a:t>~#: </a:t>
            </a:r>
            <a:r>
              <a:rPr b="1" i="0" lang="en" sz="2700" u="none" cap="none" strike="noStrike">
                <a:solidFill>
                  <a:srgbClr val="FF0000"/>
                </a:solidFill>
              </a:rPr>
              <a:t>whoami</a:t>
            </a:r>
            <a:endParaRPr b="1" i="0" sz="2700" u="none" cap="none" strike="noStrike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0000"/>
                </a:solidFill>
              </a:rPr>
              <a:t>[</a:t>
            </a:r>
            <a:endParaRPr sz="15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0000"/>
                </a:solidFill>
              </a:rPr>
              <a:t>  {</a:t>
            </a:r>
            <a:endParaRPr b="0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</a:rPr>
              <a:t>"</a:t>
            </a:r>
            <a:r>
              <a:rPr b="1" lang="en" sz="1500">
                <a:solidFill>
                  <a:schemeClr val="dk1"/>
                </a:solidFill>
              </a:rPr>
              <a:t>N</a:t>
            </a:r>
            <a:r>
              <a:rPr b="1" i="0" lang="en" sz="1500" u="none" cap="none" strike="noStrike">
                <a:solidFill>
                  <a:schemeClr val="dk1"/>
                </a:solidFill>
              </a:rPr>
              <a:t>ome</a:t>
            </a:r>
            <a:r>
              <a:rPr b="1" i="0" lang="en" sz="1500" u="none" cap="none" strike="noStrike">
                <a:solidFill>
                  <a:schemeClr val="dk1"/>
                </a:solidFill>
              </a:rPr>
              <a:t>"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0" lang="en" sz="1500" u="none" cap="none" strike="noStrike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rgbClr val="3FCC00"/>
                </a:solidFill>
              </a:rPr>
              <a:t>"Allan Trindad",</a:t>
            </a:r>
            <a:endParaRPr b="1" i="0" sz="15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"Nickname"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0" lang="en" sz="1500" u="none" cap="none" strike="noStrike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rgbClr val="3FCC00"/>
                </a:solidFill>
              </a:rPr>
              <a:t>"Parad0x-0xff",</a:t>
            </a:r>
            <a:endParaRPr b="1" i="0" sz="15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"Cargo"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0" lang="en" sz="1500" u="none" cap="none" strike="noStrike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rgbClr val="3FCC00"/>
                </a:solidFill>
              </a:rPr>
              <a:t>"Senior Security Engineer,</a:t>
            </a:r>
            <a:endParaRPr b="1" i="0" sz="15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"Graduação"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0" lang="en" sz="1500" u="none" cap="none" strike="noStrike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rgbClr val="3FCC00"/>
                </a:solidFill>
              </a:rPr>
              <a:t>"Sistemas da informação",</a:t>
            </a:r>
            <a:endParaRPr b="1" i="0" sz="15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"Certificações"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0" lang="en" sz="1500" u="none" cap="none" strike="noStrike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rgbClr val="3FCC00"/>
                </a:solidFill>
              </a:rPr>
              <a:t>[ "DCPT", "OSCP" ],</a:t>
            </a:r>
            <a:endParaRPr b="1" i="0" sz="15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"Redes Sociais"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0" lang="en" sz="1500" u="none" cap="none" strike="noStrike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rgbClr val="3FCC00"/>
                </a:solidFill>
              </a:rPr>
              <a:t>"@parad0x_0xff",</a:t>
            </a:r>
            <a:endParaRPr b="1" i="0" sz="15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"BlogPost":</a:t>
            </a:r>
            <a:r>
              <a:rPr b="1" i="0" lang="en" sz="1500" u="none" cap="none" strike="noStrike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rgbClr val="3FCC00"/>
                </a:solidFill>
              </a:rPr>
              <a:t>"</a:t>
            </a:r>
            <a:r>
              <a:rPr b="1" lang="en" sz="1500">
                <a:solidFill>
                  <a:srgbClr val="3FCC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</a:t>
            </a:r>
            <a:r>
              <a:rPr b="1" lang="en" sz="1500">
                <a:solidFill>
                  <a:srgbClr val="3FCC00"/>
                </a:solidFill>
              </a:rPr>
              <a:t>blog.parad0x.vip",</a:t>
            </a:r>
            <a:endParaRPr b="1" i="0" sz="15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"Hobbie"</a:t>
            </a: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0" lang="en" sz="1500" u="none" cap="none" strike="noStrike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rgbClr val="3FCC00"/>
                </a:solidFill>
              </a:rPr>
              <a:t>"Dançar Hip-Hop"</a:t>
            </a:r>
            <a:endParaRPr b="1" i="0" sz="1500" u="none" cap="none" strike="noStrike">
              <a:solidFill>
                <a:srgbClr val="3FCC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0000"/>
                </a:solidFill>
              </a:rPr>
              <a:t>  </a:t>
            </a: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Perguntas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038" y="1493790"/>
            <a:ext cx="2155925" cy="21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Fim…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736650" y="2141250"/>
            <a:ext cx="7670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 por assistir :)</a:t>
            </a:r>
            <a:endParaRPr sz="43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DevSecOps vs SSDLC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a picture of a cat with the words &quot; i put your security at risk &quot; (Provided by Tenor)"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515" y="818250"/>
            <a:ext cx="3506975" cy="350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DevSecOps vs SSDLC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38450" y="1223400"/>
            <a:ext cx="82671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Relação entre DevSecOps e SSDLC</a:t>
            </a:r>
            <a:r>
              <a:rPr b="1" lang="en" sz="1600">
                <a:solidFill>
                  <a:schemeClr val="dk1"/>
                </a:solidFill>
              </a:rPr>
              <a:t>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O SSDLC fornece a estrutura para a integração da segurança no desenvolvimento.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O DevSecOps usa ferramentas, processos e práticas culturais para dar vida aos princípios do SSDLC.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Automação</a:t>
            </a:r>
            <a:r>
              <a:rPr lang="en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No SSDLC, os testes de segurança são frequentemente manuais ou semi-automatizados.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O DevSecOps enfatiza a automação total sempre que possível.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DevSecOps vs SSDLC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38450" y="1063350"/>
            <a:ext cx="82671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Escalabilidade: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O DevSecOps garante que os princípios do SSDLC sejam escaláveis e eficazes em ambientes dinâmicos de alta velocidade, típicos do DevOps.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Integração de ferramentas: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O SSDLC recomenda boas  práticas em revisões de código, análise estática e modelagem de </a:t>
            </a:r>
            <a:r>
              <a:rPr lang="en" sz="1600">
                <a:solidFill>
                  <a:schemeClr val="dk1"/>
                </a:solidFill>
              </a:rPr>
              <a:t>ameaças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O DevSecOps incorpora ferramentas como SAST, DAST, para realizar essas tarefas automaticamente.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DevSecOps vs SSDLC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38450" y="887250"/>
            <a:ext cx="82671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Alinhamento cultural: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O SSDLC é frequentemente </a:t>
            </a:r>
            <a:r>
              <a:rPr lang="en" sz="1600">
                <a:solidFill>
                  <a:schemeClr val="dk1"/>
                </a:solidFill>
              </a:rPr>
              <a:t>prescrito</a:t>
            </a:r>
            <a:r>
              <a:rPr lang="en" sz="1600">
                <a:solidFill>
                  <a:schemeClr val="dk1"/>
                </a:solidFill>
              </a:rPr>
              <a:t> e pode não abordar a resistência cultural às práticas de segurança.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O DevSecOps promove uma cultura em que a segurança é responsabilidade de todos, promovendo a colaboração e reduzindo a resistência.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Em resumo, o DevSecOps operacionaliza os princípios do SSDLC no desenvolvimento de software, garantindo que a segurança seja contínua, automatizada e eficiente durante todo o ciclo de vida do desenvolvimento.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DevSecOps vs SSDLC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two penguins standing next to each other under a shield with a green check mark on it (Provided by Tenor)"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613" y="809363"/>
            <a:ext cx="3524776" cy="352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ctrTitle"/>
          </p:nvPr>
        </p:nvSpPr>
        <p:spPr>
          <a:xfrm>
            <a:off x="0" y="37750"/>
            <a:ext cx="6957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b="1" lang="en" sz="4800">
                <a:latin typeface="Helvetica Neue"/>
                <a:ea typeface="Helvetica Neue"/>
                <a:cs typeface="Helvetica Neue"/>
                <a:sym typeface="Helvetica Neue"/>
              </a:rPr>
              <a:t>SAST vs DAST vs API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1211550" y="1111050"/>
            <a:ext cx="6720900" cy="29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Aviso!!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Essa apresentação utiliza a plataforma Android como base para as demonstrações.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A base e os princípios podem ser utilizados em ambas as plataformas Android e IOS.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